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sldIdLst>
    <p:sldId id="256" r:id="rId5"/>
    <p:sldId id="258" r:id="rId6"/>
    <p:sldId id="264" r:id="rId7"/>
    <p:sldId id="265" r:id="rId8"/>
    <p:sldId id="257" r:id="rId9"/>
    <p:sldId id="268" r:id="rId10"/>
    <p:sldId id="261" r:id="rId11"/>
    <p:sldId id="259" r:id="rId12"/>
    <p:sldId id="262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793963-F8C2-47A5-B72B-D60BD8CE5E9C}" v="84" dt="2024-05-07T14:24:20.5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74B51-6246-4F55-B788-692E0D221C8B}" type="datetimeFigureOut">
              <a:rPr lang="en-US" smtClean="0"/>
              <a:t>05/07/24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7B489-16A2-4CE6-BE36-FB430C7A3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40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7B489-16A2-4CE6-BE36-FB430C7A3F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3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7B489-16A2-4CE6-BE36-FB430C7A3F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00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7B489-16A2-4CE6-BE36-FB430C7A3F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50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7B489-16A2-4CE6-BE36-FB430C7A3F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13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7B489-16A2-4CE6-BE36-FB430C7A3F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30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05/07/24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9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05/07/24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45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05/07/24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86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05/07/24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11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05/07/24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84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05/07/24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78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05/07/24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39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05/07/24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94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05/07/24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94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05/07/24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99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05/07/24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13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05/07/24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091272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7BF9B3-ABC7-A222-0526-CEE21EC9C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5437187" cy="4792050"/>
          </a:xfrm>
        </p:spPr>
        <p:txBody>
          <a:bodyPr anchor="t">
            <a:noAutofit/>
          </a:bodyPr>
          <a:lstStyle/>
          <a:p>
            <a:r>
              <a:rPr lang="en-US" sz="7200" dirty="0"/>
              <a:t>Outfit</a:t>
            </a:r>
            <a:br>
              <a:rPr lang="en-US" sz="7200" dirty="0"/>
            </a:br>
            <a:r>
              <a:rPr lang="en-US" sz="7200" dirty="0"/>
              <a:t>Suggestion</a:t>
            </a:r>
            <a:br>
              <a:rPr lang="en-US" sz="7200" dirty="0"/>
            </a:br>
            <a:r>
              <a:rPr lang="en-US" sz="7200" dirty="0"/>
              <a:t>Using Learned</a:t>
            </a:r>
            <a:br>
              <a:rPr lang="en-US" sz="7200" dirty="0"/>
            </a:br>
            <a:r>
              <a:rPr lang="en-US" sz="7200" dirty="0"/>
              <a:t>Embeddings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3B82E-E1BF-5DC1-FBE0-651EDB552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4" y="5516562"/>
            <a:ext cx="4500562" cy="796311"/>
          </a:xfrm>
        </p:spPr>
        <p:txBody>
          <a:bodyPr anchor="b">
            <a:normAutofit/>
          </a:bodyPr>
          <a:lstStyle/>
          <a:p>
            <a:r>
              <a:rPr lang="en-US" sz="2400" dirty="0">
                <a:latin typeface="+mj-lt"/>
              </a:rPr>
              <a:t>Ian Whitehouse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014575-F0CE-4EAB-917E-3325411B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B3702B-264B-4A16-B3FF-E2B1366D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2A33E2F-6DB3-47D1-B577-F0D4289E8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F24FF8-D392-412B-AB34-A7D89311B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Row of hanging black suits with one gold one">
            <a:extLst>
              <a:ext uri="{FF2B5EF4-FFF2-40B4-BE49-F238E27FC236}">
                <a16:creationId xmlns:a16="http://schemas.microsoft.com/office/drawing/2014/main" id="{E8BF602F-B079-43D1-C767-F8B99170B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54" r="1395" b="-2"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1233615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74BFF-25A4-EE8D-E468-FFA779273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1D2E9-3C19-D32F-6580-3F242FB40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528887"/>
            <a:ext cx="11101136" cy="4209264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+mj-lt"/>
              </a:rPr>
              <a:t>The embedding models clearly generate different quality outfits</a:t>
            </a:r>
          </a:p>
          <a:p>
            <a:pPr lvl="1"/>
            <a:r>
              <a:rPr lang="en-US" sz="2000" dirty="0">
                <a:latin typeface="+mj-lt"/>
              </a:rPr>
              <a:t>Only I-JEPA consistently returned outfits on male models based on my men’s clothing</a:t>
            </a:r>
          </a:p>
          <a:p>
            <a:r>
              <a:rPr lang="en-US" sz="2400" dirty="0">
                <a:latin typeface="+mj-lt"/>
              </a:rPr>
              <a:t>The embedding models clustered images dramatically differently</a:t>
            </a:r>
          </a:p>
          <a:p>
            <a:pPr lvl="1"/>
            <a:r>
              <a:rPr lang="en-US" sz="2000" dirty="0">
                <a:latin typeface="+mj-lt"/>
              </a:rPr>
              <a:t>InceptionResNetV2 was the only model to generate a distinct sweater or top clusters</a:t>
            </a:r>
          </a:p>
          <a:p>
            <a:pPr lvl="1"/>
            <a:r>
              <a:rPr lang="en-US" sz="2000" dirty="0">
                <a:latin typeface="+mj-lt"/>
              </a:rPr>
              <a:t>I-JEPA developed multiple pants clusters and multiple shirt/top/sweater clusters</a:t>
            </a:r>
          </a:p>
          <a:p>
            <a:r>
              <a:rPr lang="en-US" sz="2400" dirty="0">
                <a:latin typeface="+mj-lt"/>
              </a:rPr>
              <a:t>The embedding models performed significantly better than raw image pixels, despite them being trained on vastly different images</a:t>
            </a:r>
          </a:p>
          <a:p>
            <a:r>
              <a:rPr lang="en-US" sz="2400" dirty="0">
                <a:latin typeface="+mj-lt"/>
              </a:rPr>
              <a:t>The models did not generate good outfits for the test images, suggesting a flawed methodology</a:t>
            </a:r>
          </a:p>
        </p:txBody>
      </p:sp>
    </p:spTree>
    <p:extLst>
      <p:ext uri="{BB962C8B-B14F-4D97-AF65-F5344CB8AC3E}">
        <p14:creationId xmlns:p14="http://schemas.microsoft.com/office/powerpoint/2010/main" val="711166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74BFF-25A4-EE8D-E468-FFA779273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1D2E9-3C19-D32F-6580-3F242FB40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marR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M. </a:t>
            </a:r>
            <a:r>
              <a:rPr lang="en-US" sz="18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Assran</a:t>
            </a: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 Q. Duval, I. Misra, P. Bojanowski, P. Vincent, M. </a:t>
            </a:r>
            <a:r>
              <a:rPr lang="en-US" sz="18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Rabbat</a:t>
            </a: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 Y. LeCun and N. Ballas, "Self-Supervised 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	</a:t>
            </a: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Learning from Images with a Joint-Embedding Predictive Architecture," arXiv, 2023. </a:t>
            </a:r>
          </a:p>
          <a:p>
            <a:pPr marL="0" marR="0" indent="-91440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Y. LeCun, Interviewee, Yann LeCun, Chief AI Scientist at Meta AI: From Machine Learning to Autonomous </a:t>
            </a:r>
          </a:p>
          <a:p>
            <a:pPr marL="0" marR="0" indent="-91440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	</a:t>
            </a: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Intelligence. [Interview]. 25 May 2023.</a:t>
            </a:r>
          </a:p>
          <a:p>
            <a:pPr marL="0" marR="0" indent="-91440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C. </a:t>
            </a:r>
            <a:r>
              <a:rPr lang="en-US" sz="18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Szegedy</a:t>
            </a: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 S. </a:t>
            </a:r>
            <a:r>
              <a:rPr lang="en-US" sz="18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Loffe</a:t>
            </a: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 V. </a:t>
            </a:r>
            <a:r>
              <a:rPr lang="en-US" sz="18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Vanhoucke</a:t>
            </a: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and A. Alemi, "Inception-v4, Inception-</a:t>
            </a:r>
            <a:r>
              <a:rPr lang="en-US" sz="18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ResNet</a:t>
            </a: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and the Impact of Residual </a:t>
            </a:r>
          </a:p>
          <a:p>
            <a:pPr marL="0" marR="0" indent="-91440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	Connections on Learning," arXiv, 2016. </a:t>
            </a:r>
          </a:p>
          <a:p>
            <a:pPr marL="0" marR="0" indent="-9144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F. Chollet, "</a:t>
            </a:r>
            <a:r>
              <a:rPr lang="en-US" sz="18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Keras</a:t>
            </a: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," 2015. </a:t>
            </a:r>
          </a:p>
          <a:p>
            <a:pPr marL="0" marR="0" indent="-91440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K. Simonyan and A. Zisserman, "Very Deep Convolutional Networks for Large-Scale Image Recognition," arXiv, </a:t>
            </a:r>
          </a:p>
          <a:p>
            <a:pPr marL="0" marR="0" indent="-91440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	2014. </a:t>
            </a:r>
          </a:p>
          <a:p>
            <a:pPr marL="0" marR="0" indent="-91440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F. </a:t>
            </a:r>
            <a:r>
              <a:rPr lang="en-US" sz="18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Pedregosa</a:t>
            </a: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 G. </a:t>
            </a:r>
            <a:r>
              <a:rPr lang="en-US" sz="18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Varoquaux</a:t>
            </a: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 A. </a:t>
            </a:r>
            <a:r>
              <a:rPr lang="en-US" sz="18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Gramfort</a:t>
            </a: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 V. Michel, B. </a:t>
            </a:r>
            <a:r>
              <a:rPr lang="en-US" sz="18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Thirion</a:t>
            </a: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 O. Grisel, M. Blondel, P. </a:t>
            </a:r>
            <a:r>
              <a:rPr lang="en-US" sz="18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Prettenhofer</a:t>
            </a: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 R. Weiss, V. </a:t>
            </a:r>
          </a:p>
          <a:p>
            <a:pPr marL="0" marR="0" indent="-91440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	</a:t>
            </a:r>
            <a:r>
              <a:rPr lang="en-US" sz="18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Dubourg</a:t>
            </a: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 J. </a:t>
            </a:r>
            <a:r>
              <a:rPr lang="en-US" sz="18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Vanderplas</a:t>
            </a: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 A. Passos, D. </a:t>
            </a:r>
            <a:r>
              <a:rPr lang="en-US" sz="18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Cournapeau</a:t>
            </a: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 M. </a:t>
            </a:r>
            <a:r>
              <a:rPr lang="en-US" sz="18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Brucher</a:t>
            </a: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 M. Perrot and E. </a:t>
            </a:r>
            <a:r>
              <a:rPr lang="en-US" sz="18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Duchesnay</a:t>
            </a: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 "Scikit-learn: </a:t>
            </a:r>
          </a:p>
          <a:p>
            <a:pPr marL="0" marR="0" indent="-91440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	</a:t>
            </a: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Machine Learning in Python," Journal of Machine </a:t>
            </a:r>
            <a:r>
              <a:rPr lang="en-US" sz="1800" kern="100" dirty="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Learing</a:t>
            </a: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Research, vol. 12, no. 85, p. 2825−2830, 2011.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6260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07277B-3D66-3E02-9276-487D188D3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Motivation and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838E4D-6469-A3BA-EE55-6DB0100A6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“What goes with this shirt?”</a:t>
            </a:r>
          </a:p>
          <a:p>
            <a:r>
              <a:rPr lang="en-US" sz="2400" dirty="0">
                <a:latin typeface="+mj-lt"/>
              </a:rPr>
              <a:t>This project attempted to suggest outfits based on single pieces of clothing using embedding models</a:t>
            </a:r>
          </a:p>
          <a:p>
            <a:pPr lvl="1"/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FC3DB9-1F93-193E-2E93-39451BA12D23}"/>
              </a:ext>
            </a:extLst>
          </p:cNvPr>
          <p:cNvGrpSpPr/>
          <p:nvPr/>
        </p:nvGrpSpPr>
        <p:grpSpPr>
          <a:xfrm>
            <a:off x="1029868" y="4233701"/>
            <a:ext cx="4715313" cy="2146041"/>
            <a:chOff x="726612" y="4162680"/>
            <a:chExt cx="4715313" cy="2146041"/>
          </a:xfrm>
        </p:grpSpPr>
        <p:pic>
          <p:nvPicPr>
            <p:cNvPr id="9" name="Picture 8" descr="A person in a blue shirt and green shorts&#10;&#10;Description automatically generated">
              <a:extLst>
                <a:ext uri="{FF2B5EF4-FFF2-40B4-BE49-F238E27FC236}">
                  <a16:creationId xmlns:a16="http://schemas.microsoft.com/office/drawing/2014/main" id="{B92E6F5F-3306-3467-5444-2DFC7803E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34" r="11755"/>
            <a:stretch/>
          </p:blipFill>
          <p:spPr>
            <a:xfrm>
              <a:off x="3769928" y="4162680"/>
              <a:ext cx="1671997" cy="2146041"/>
            </a:xfrm>
            <a:prstGeom prst="rect">
              <a:avLst/>
            </a:prstGeom>
          </p:spPr>
        </p:pic>
        <p:pic>
          <p:nvPicPr>
            <p:cNvPr id="11" name="Picture 10" descr="A pair of green shorts&#10;&#10;Description automatically generated">
              <a:extLst>
                <a:ext uri="{FF2B5EF4-FFF2-40B4-BE49-F238E27FC236}">
                  <a16:creationId xmlns:a16="http://schemas.microsoft.com/office/drawing/2014/main" id="{B484BA9E-F353-AFB5-3F02-69EE0A179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612" y="4162680"/>
              <a:ext cx="2146041" cy="2146041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531B8CA7-BFAF-FA35-8CA6-D3286854857C}"/>
                </a:ext>
              </a:extLst>
            </p:cNvPr>
            <p:cNvSpPr/>
            <p:nvPr/>
          </p:nvSpPr>
          <p:spPr>
            <a:xfrm>
              <a:off x="3035439" y="5077078"/>
              <a:ext cx="571703" cy="317241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10B439-1682-EBBC-2CF9-89046F9E03BC}"/>
              </a:ext>
            </a:extLst>
          </p:cNvPr>
          <p:cNvGrpSpPr/>
          <p:nvPr/>
        </p:nvGrpSpPr>
        <p:grpSpPr>
          <a:xfrm>
            <a:off x="6446821" y="4233697"/>
            <a:ext cx="4241269" cy="2146043"/>
            <a:chOff x="6750076" y="4162679"/>
            <a:chExt cx="4241269" cy="2146043"/>
          </a:xfrm>
        </p:grpSpPr>
        <p:pic>
          <p:nvPicPr>
            <p:cNvPr id="2" name="Picture 1" descr="A green shirt on a white background&#10;&#10;Description automatically generated">
              <a:extLst>
                <a:ext uri="{FF2B5EF4-FFF2-40B4-BE49-F238E27FC236}">
                  <a16:creationId xmlns:a16="http://schemas.microsoft.com/office/drawing/2014/main" id="{E1B40F85-E67A-1E96-35E3-C45207959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0076" y="4162681"/>
              <a:ext cx="1671997" cy="2146041"/>
            </a:xfrm>
            <a:prstGeom prst="rect">
              <a:avLst/>
            </a:prstGeom>
          </p:spPr>
        </p:pic>
        <p:pic>
          <p:nvPicPr>
            <p:cNvPr id="3" name="Picture 2" descr="A person in a green shirt and shorts&#10;&#10;Description automatically generated">
              <a:extLst>
                <a:ext uri="{FF2B5EF4-FFF2-40B4-BE49-F238E27FC236}">
                  <a16:creationId xmlns:a16="http://schemas.microsoft.com/office/drawing/2014/main" id="{FD646586-DB68-05A0-4E9A-09DDFF76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9348" y="4162679"/>
              <a:ext cx="1671997" cy="2146041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2AB60607-6A59-70FD-5D2E-2FBF3A6CEB61}"/>
                </a:ext>
              </a:extLst>
            </p:cNvPr>
            <p:cNvSpPr/>
            <p:nvPr/>
          </p:nvSpPr>
          <p:spPr>
            <a:xfrm>
              <a:off x="8584858" y="5077078"/>
              <a:ext cx="571703" cy="317241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0473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07277B-3D66-3E02-9276-487D188D3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Clothing &amp; Outfit Dataset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838E4D-6469-A3BA-EE55-6DB0100A6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528887"/>
            <a:ext cx="11101136" cy="40672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Used 1,200 item-outfit pairs downloaded from J-Crew and American Eagle</a:t>
            </a:r>
          </a:p>
          <a:p>
            <a:pPr lvl="1"/>
            <a:r>
              <a:rPr lang="en-US" sz="2000" dirty="0">
                <a:latin typeface="+mj-lt"/>
              </a:rPr>
              <a:t>Both websites used the Adobe Scene7 CDN, which has an easy-to-use API</a:t>
            </a:r>
          </a:p>
          <a:p>
            <a:pPr lvl="1"/>
            <a:r>
              <a:rPr lang="en-US" sz="2000" dirty="0">
                <a:latin typeface="+mj-lt"/>
              </a:rPr>
              <a:t>API format: </a:t>
            </a:r>
            <a:r>
              <a:rPr lang="en-US" sz="2000" dirty="0">
                <a:solidFill>
                  <a:schemeClr val="accent1"/>
                </a:solidFill>
                <a:latin typeface="+mj-lt"/>
              </a:rPr>
              <a:t>https://[Scene 7 Server]/[</a:t>
            </a:r>
            <a:r>
              <a:rPr lang="en-US" sz="2000" dirty="0" err="1">
                <a:solidFill>
                  <a:schemeClr val="accent1"/>
                </a:solidFill>
                <a:latin typeface="+mj-lt"/>
              </a:rPr>
              <a:t>Item_id</a:t>
            </a:r>
            <a:r>
              <a:rPr lang="en-US" sz="2000" dirty="0">
                <a:solidFill>
                  <a:schemeClr val="accent1"/>
                </a:solidFill>
                <a:latin typeface="+mj-lt"/>
              </a:rPr>
              <a:t>]_[Image type]</a:t>
            </a:r>
          </a:p>
          <a:p>
            <a:r>
              <a:rPr lang="en-US" sz="2400" dirty="0">
                <a:latin typeface="+mj-lt"/>
              </a:rPr>
              <a:t>Images were cropped to center the subject and downsized to 488 by 488</a:t>
            </a:r>
          </a:p>
          <a:p>
            <a:r>
              <a:rPr lang="en-US" sz="2400" dirty="0">
                <a:latin typeface="+mj-lt"/>
              </a:rPr>
              <a:t>Complications</a:t>
            </a:r>
          </a:p>
          <a:p>
            <a:pPr lvl="1"/>
            <a:r>
              <a:rPr lang="en-US" sz="2000" dirty="0">
                <a:latin typeface="+mj-lt"/>
              </a:rPr>
              <a:t>The image type was inconsistent: each listing used a different image type code to represent full-outfit images</a:t>
            </a:r>
          </a:p>
          <a:p>
            <a:pPr lvl="1"/>
            <a:r>
              <a:rPr lang="en-US" sz="2000" dirty="0">
                <a:latin typeface="+mj-lt"/>
              </a:rPr>
              <a:t>Listing sometimes did not include full-outfit angles, or the images were poor quality</a:t>
            </a:r>
          </a:p>
          <a:p>
            <a:pPr lvl="1"/>
            <a:endParaRPr lang="en-US" sz="2400" dirty="0">
              <a:latin typeface="+mj-lt"/>
            </a:endParaRPr>
          </a:p>
          <a:p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0007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07277B-3D66-3E02-9276-487D188D3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Embedding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838E4D-6469-A3BA-EE55-6DB0100A6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528886"/>
            <a:ext cx="11101136" cy="420038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This project used I-JEPA, InceptionResNetV2, and VGG19</a:t>
            </a:r>
          </a:p>
          <a:p>
            <a:pPr lvl="1"/>
            <a:r>
              <a:rPr lang="en-US" sz="2000" dirty="0">
                <a:latin typeface="+mj-lt"/>
              </a:rPr>
              <a:t>I-JEPA is a SOTA transformer-based model that uses a novel self-supervised algorithm</a:t>
            </a:r>
          </a:p>
          <a:p>
            <a:pPr lvl="1"/>
            <a:r>
              <a:rPr lang="en-US" sz="2000" dirty="0">
                <a:latin typeface="+mj-lt"/>
              </a:rPr>
              <a:t>InceptionResNetV2 combines the Inception model with residual connections.  It is one of the most powerful CNN-based models with 164 layers</a:t>
            </a:r>
          </a:p>
          <a:p>
            <a:pPr lvl="1"/>
            <a:r>
              <a:rPr lang="en-US" sz="2000" dirty="0">
                <a:latin typeface="+mj-lt"/>
              </a:rPr>
              <a:t>VGG19 is a CNN-based model with 19 layers</a:t>
            </a:r>
          </a:p>
          <a:p>
            <a:r>
              <a:rPr lang="en-US" sz="2400" dirty="0">
                <a:latin typeface="+mj-lt"/>
              </a:rPr>
              <a:t>Each model was pretrained on ImageNet</a:t>
            </a:r>
          </a:p>
          <a:p>
            <a:r>
              <a:rPr lang="en-US" sz="2400" dirty="0">
                <a:latin typeface="+mj-lt"/>
              </a:rPr>
              <a:t>After clothing items were converted to their embeddings, a KNN could match novel items to items included in the dataset</a:t>
            </a:r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7678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07277B-3D66-3E02-9276-487D188D3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Clothing Item Embeddings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02A4D68-002F-7971-AEEB-69266EEA0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0000" y="2528886"/>
            <a:ext cx="3523210" cy="378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9DCD91A-1863-C861-C882-7FCBC6687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17925" y="2528886"/>
            <a:ext cx="3523210" cy="378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23C3FA-F00A-96D6-8573-9207901DA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28962" y="2554696"/>
            <a:ext cx="3523210" cy="371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887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07277B-3D66-3E02-9276-487D188D3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Clothing Item Embeddings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02A4D68-002F-7971-AEEB-69266EEA0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0000" y="2528886"/>
            <a:ext cx="3523209" cy="378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9DCD91A-1863-C861-C882-7FCBC6687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17925" y="2528886"/>
            <a:ext cx="3523209" cy="378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o description has been provided for this image">
            <a:extLst>
              <a:ext uri="{FF2B5EF4-FFF2-40B4-BE49-F238E27FC236}">
                <a16:creationId xmlns:a16="http://schemas.microsoft.com/office/drawing/2014/main" id="{150668F2-2529-B88C-1ADF-7B87D282F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48" y="2528886"/>
            <a:ext cx="3672038" cy="379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303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2C12B88E-4206-8265-9EFF-4FF80E542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2519611"/>
            <a:ext cx="11106514" cy="378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B07277B-3D66-3E02-9276-487D188D3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Quantitative Results</a:t>
            </a:r>
          </a:p>
        </p:txBody>
      </p:sp>
    </p:spTree>
    <p:extLst>
      <p:ext uri="{BB962C8B-B14F-4D97-AF65-F5344CB8AC3E}">
        <p14:creationId xmlns:p14="http://schemas.microsoft.com/office/powerpoint/2010/main" val="1604955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07277B-3D66-3E02-9276-487D188D3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Similar Items to Novel Images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02A4D68-002F-7971-AEEB-69266EEA0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7070" y="2528886"/>
            <a:ext cx="3489069" cy="378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9DCD91A-1863-C861-C882-7FCBC6687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34995" y="2528886"/>
            <a:ext cx="3489070" cy="378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23C3FA-F00A-96D6-8573-9207901DA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46032" y="2519611"/>
            <a:ext cx="3489070" cy="378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42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07277B-3D66-3E02-9276-487D188D3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Suggesting Outfits From Novel Images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02A4D68-002F-7971-AEEB-69266EEA0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7070" y="2528886"/>
            <a:ext cx="3489069" cy="378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9DCD91A-1863-C861-C882-7FCBC6687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34995" y="2528886"/>
            <a:ext cx="3489069" cy="378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23C3FA-F00A-96D6-8573-9207901DA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46032" y="2519611"/>
            <a:ext cx="3489070" cy="378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204770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AnalogousFromDarkSeedRightStep">
      <a:dk1>
        <a:srgbClr val="000000"/>
      </a:dk1>
      <a:lt1>
        <a:srgbClr val="FFFFFF"/>
      </a:lt1>
      <a:dk2>
        <a:srgbClr val="1C2131"/>
      </a:dk2>
      <a:lt2>
        <a:srgbClr val="F0F3F1"/>
      </a:lt2>
      <a:accent1>
        <a:srgbClr val="C34D99"/>
      </a:accent1>
      <a:accent2>
        <a:srgbClr val="B13B56"/>
      </a:accent2>
      <a:accent3>
        <a:srgbClr val="C3634D"/>
      </a:accent3>
      <a:accent4>
        <a:srgbClr val="B1833B"/>
      </a:accent4>
      <a:accent5>
        <a:srgbClr val="A6A842"/>
      </a:accent5>
      <a:accent6>
        <a:srgbClr val="7DB13B"/>
      </a:accent6>
      <a:hlink>
        <a:srgbClr val="5465C6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f707cf-daba-4555-859f-a41c3480cae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36F8265BF10641AA0B07EF9480E31B" ma:contentTypeVersion="18" ma:contentTypeDescription="Create a new document." ma:contentTypeScope="" ma:versionID="e6ff8558dbb8d60221832e00e0975f39">
  <xsd:schema xmlns:xsd="http://www.w3.org/2001/XMLSchema" xmlns:xs="http://www.w3.org/2001/XMLSchema" xmlns:p="http://schemas.microsoft.com/office/2006/metadata/properties" xmlns:ns3="434663a9-6bf2-4eed-b620-208cb01043a9" xmlns:ns4="c8f707cf-daba-4555-859f-a41c3480cae5" targetNamespace="http://schemas.microsoft.com/office/2006/metadata/properties" ma:root="true" ma:fieldsID="b13c5a514ada3577df749f0a1e4bf22a" ns3:_="" ns4:_="">
    <xsd:import namespace="434663a9-6bf2-4eed-b620-208cb01043a9"/>
    <xsd:import namespace="c8f707cf-daba-4555-859f-a41c3480cae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_activity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  <xsd:element ref="ns4:MediaLengthInSeconds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4663a9-6bf2-4eed-b620-208cb01043a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f707cf-daba-4555-859f-a41c3480ca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35AF63-54C9-4DF9-A25C-F7A0BAF8B830}">
  <ds:schemaRefs>
    <ds:schemaRef ds:uri="http://schemas.microsoft.com/office/infopath/2007/PartnerControls"/>
    <ds:schemaRef ds:uri="434663a9-6bf2-4eed-b620-208cb01043a9"/>
    <ds:schemaRef ds:uri="http://purl.org/dc/terms/"/>
    <ds:schemaRef ds:uri="c8f707cf-daba-4555-859f-a41c3480cae5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7E9D7BD-232D-4438-8E41-D772500EAA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64AE48-0032-41A3-A683-086FE668EE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4663a9-6bf2-4eed-b620-208cb01043a9"/>
    <ds:schemaRef ds:uri="c8f707cf-daba-4555-859f-a41c3480ca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567</Words>
  <Application>Microsoft Office PowerPoint</Application>
  <PresentationFormat>Widescreen</PresentationFormat>
  <Paragraphs>51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Arial</vt:lpstr>
      <vt:lpstr>Avenir Next LT Pro</vt:lpstr>
      <vt:lpstr>Bell MT</vt:lpstr>
      <vt:lpstr>GlowVTI</vt:lpstr>
      <vt:lpstr>Outfit Suggestion Using Learned Embeddings</vt:lpstr>
      <vt:lpstr> Motivation and Overview</vt:lpstr>
      <vt:lpstr> Clothing &amp; Outfit Dataset</vt:lpstr>
      <vt:lpstr> Embedding Models</vt:lpstr>
      <vt:lpstr> Clothing Item Embeddings</vt:lpstr>
      <vt:lpstr> Clothing Item Embeddings</vt:lpstr>
      <vt:lpstr> Quantitative Results</vt:lpstr>
      <vt:lpstr>Finding Similar Items to Novel Images</vt:lpstr>
      <vt:lpstr>Suggesting Outfits From Novel Images</vt:lpstr>
      <vt:lpstr> Conclusions</vt:lpstr>
      <vt:lpstr> Citations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Outfit Suggestion Using Learned Embeddings</dc:title>
  <dc:creator>Ian</dc:creator>
  <cp:lastModifiedBy>Ian Whitehouse</cp:lastModifiedBy>
  <cp:revision>2</cp:revision>
  <dcterms:created xsi:type="dcterms:W3CDTF">2024-05-07T05:12:07Z</dcterms:created>
  <dcterms:modified xsi:type="dcterms:W3CDTF">2024-05-07T17:04:33Z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0x0101008F36F8265BF10641AA0B07EF9480E31B</vt:lpwstr>
  </property>
</Properties>
</file>